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9" r:id="rId2"/>
    <p:sldId id="27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79" r:id="rId11"/>
    <p:sldId id="274" r:id="rId12"/>
    <p:sldId id="276" r:id="rId13"/>
    <p:sldId id="28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586" autoAdjust="0"/>
  </p:normalViewPr>
  <p:slideViewPr>
    <p:cSldViewPr>
      <p:cViewPr varScale="1">
        <p:scale>
          <a:sx n="70" d="100"/>
          <a:sy n="70" d="100"/>
        </p:scale>
        <p:origin x="-136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image" Target="../media/image4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Лист1!$E$1:$E$2</c:f>
              <c:strCache>
                <c:ptCount val="1"/>
                <c:pt idx="0">
                  <c:v>качество обучения</c:v>
                </c:pt>
              </c:strCache>
            </c:strRef>
          </c:tx>
          <c:cat>
            <c:numRef>
              <c:f>Лист1!$D$3:$D$5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Лист1!$E$3:$E$5</c:f>
              <c:numCache>
                <c:formatCode>General</c:formatCode>
                <c:ptCount val="3"/>
                <c:pt idx="0">
                  <c:v>58</c:v>
                </c:pt>
                <c:pt idx="1">
                  <c:v>60.2</c:v>
                </c:pt>
                <c:pt idx="2">
                  <c:v>62</c:v>
                </c:pt>
              </c:numCache>
            </c:numRef>
          </c:val>
        </c:ser>
        <c:ser>
          <c:idx val="1"/>
          <c:order val="1"/>
          <c:tx>
            <c:strRef>
              <c:f>Лист1!#REF!</c:f>
              <c:strCache>
                <c:ptCount val="1"/>
                <c:pt idx="0">
                  <c:v>#REF!</c:v>
                </c:pt>
              </c:strCache>
            </c:strRef>
          </c:tx>
          <c:cat>
            <c:numRef>
              <c:f>Лист1!$D$3:$D$5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</c:numCache>
            </c:numRef>
          </c:cat>
          <c:val>
            <c:numRef>
              <c:f>Лист1!#REF!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hape val="cylinder"/>
        <c:axId val="50669440"/>
        <c:axId val="51716096"/>
        <c:axId val="0"/>
      </c:bar3DChart>
      <c:catAx>
        <c:axId val="50669440"/>
        <c:scaling>
          <c:orientation val="minMax"/>
        </c:scaling>
        <c:axPos val="b"/>
        <c:numFmt formatCode="General" sourceLinked="1"/>
        <c:tickLblPos val="nextTo"/>
        <c:crossAx val="51716096"/>
        <c:crosses val="autoZero"/>
        <c:auto val="1"/>
        <c:lblAlgn val="ctr"/>
        <c:lblOffset val="100"/>
      </c:catAx>
      <c:valAx>
        <c:axId val="51716096"/>
        <c:scaling>
          <c:orientation val="minMax"/>
        </c:scaling>
        <c:axPos val="l"/>
        <c:majorGridlines/>
        <c:numFmt formatCode="General" sourceLinked="1"/>
        <c:tickLblPos val="nextTo"/>
        <c:crossAx val="50669440"/>
        <c:crosses val="autoZero"/>
        <c:crossBetween val="between"/>
      </c:valAx>
    </c:plotArea>
    <c:legend>
      <c:legendPos val="r"/>
      <c:layout/>
    </c:legend>
    <c:plotVisOnly val="1"/>
  </c:chart>
  <c:spPr>
    <a:ln>
      <a:solidFill>
        <a:srgbClr val="FF0000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Лист1!$D$34:$D$35</c:f>
              <c:strCache>
                <c:ptCount val="1"/>
                <c:pt idx="0">
                  <c:v>средний балл ЕГЭ</c:v>
                </c:pt>
              </c:strCache>
            </c:strRef>
          </c:tx>
          <c:cat>
            <c:numRef>
              <c:f>Лист1!$C$36:$C$38</c:f>
              <c:numCache>
                <c:formatCode>General</c:formatCode>
                <c:ptCount val="3"/>
                <c:pt idx="0">
                  <c:v>2009</c:v>
                </c:pt>
                <c:pt idx="1">
                  <c:v>2010</c:v>
                </c:pt>
                <c:pt idx="2">
                  <c:v>1011</c:v>
                </c:pt>
              </c:numCache>
            </c:numRef>
          </c:cat>
          <c:val>
            <c:numRef>
              <c:f>Лист1!$D$36:$D$38</c:f>
              <c:numCache>
                <c:formatCode>General</c:formatCode>
                <c:ptCount val="3"/>
                <c:pt idx="0">
                  <c:v>52</c:v>
                </c:pt>
                <c:pt idx="1">
                  <c:v>53.8</c:v>
                </c:pt>
                <c:pt idx="2">
                  <c:v>56</c:v>
                </c:pt>
              </c:numCache>
            </c:numRef>
          </c:val>
        </c:ser>
        <c:shape val="cylinder"/>
        <c:axId val="51791360"/>
        <c:axId val="51792896"/>
        <c:axId val="0"/>
      </c:bar3DChart>
      <c:catAx>
        <c:axId val="51791360"/>
        <c:scaling>
          <c:orientation val="minMax"/>
        </c:scaling>
        <c:axPos val="b"/>
        <c:numFmt formatCode="General" sourceLinked="1"/>
        <c:tickLblPos val="nextTo"/>
        <c:crossAx val="51792896"/>
        <c:crosses val="autoZero"/>
        <c:auto val="1"/>
        <c:lblAlgn val="ctr"/>
        <c:lblOffset val="100"/>
      </c:catAx>
      <c:valAx>
        <c:axId val="51792896"/>
        <c:scaling>
          <c:orientation val="minMax"/>
        </c:scaling>
        <c:axPos val="l"/>
        <c:majorGridlines/>
        <c:numFmt formatCode="General" sourceLinked="1"/>
        <c:tickLblPos val="nextTo"/>
        <c:crossAx val="51791360"/>
        <c:crosses val="autoZero"/>
        <c:crossBetween val="between"/>
      </c:valAx>
    </c:plotArea>
    <c:legend>
      <c:legendPos val="r"/>
      <c:layout/>
    </c:legend>
    <c:plotVisOnly val="1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rgbClr val="FF0000"/>
      </a:solidFill>
    </a:ln>
  </c:spPr>
  <c:txPr>
    <a:bodyPr/>
    <a:lstStyle/>
    <a:p>
      <a:pPr>
        <a:defRPr>
          <a:solidFill>
            <a:srgbClr val="FF0000"/>
          </a:solidFill>
        </a:defRPr>
      </a:pPr>
      <a:endParaRPr lang="ru-RU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73A3A9-A2ED-4177-9562-327C5D3D1C43}" type="datetimeFigureOut">
              <a:rPr lang="ru-RU" smtClean="0"/>
              <a:pPr/>
              <a:t>29.03.2012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0678E71-BE54-40C0-9D17-AD1863C037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Зиязетдинова Илиза Миннезагировна,</a:t>
            </a:r>
            <a:br>
              <a:rPr lang="ru-RU" sz="3100" dirty="0" smtClean="0"/>
            </a:br>
            <a:r>
              <a:rPr lang="ru-RU" sz="3100" dirty="0" smtClean="0"/>
              <a:t> учитель  истории и обществознания МАОУ «Средняя общеобразовательная школа №56»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Стаж (педагогический) </a:t>
            </a:r>
            <a:r>
              <a:rPr lang="ru-RU" i="1" dirty="0" smtClean="0"/>
              <a:t>21 год</a:t>
            </a:r>
            <a:endParaRPr lang="ru-RU" dirty="0" smtClean="0"/>
          </a:p>
          <a:p>
            <a:r>
              <a:rPr lang="ru-RU" dirty="0" smtClean="0"/>
              <a:t>Стаж (по специальности) 16лет</a:t>
            </a:r>
          </a:p>
          <a:p>
            <a:r>
              <a:rPr lang="ru-RU" dirty="0" smtClean="0"/>
              <a:t>Образование  </a:t>
            </a:r>
          </a:p>
          <a:p>
            <a:r>
              <a:rPr lang="ru-RU" i="1" dirty="0" smtClean="0"/>
              <a:t>Высшее профессиональное образование, </a:t>
            </a:r>
            <a:r>
              <a:rPr lang="ru-RU" i="1" dirty="0" err="1" smtClean="0"/>
              <a:t>Елабужский</a:t>
            </a:r>
            <a:r>
              <a:rPr lang="ru-RU" i="1" dirty="0" smtClean="0"/>
              <a:t> государственный педагогический институт</a:t>
            </a:r>
            <a:endParaRPr lang="ru-RU" dirty="0" smtClean="0"/>
          </a:p>
          <a:p>
            <a:r>
              <a:rPr lang="ru-RU" i="1" dirty="0" smtClean="0"/>
              <a:t>Первая квалификационная категория по должности «Учитель», присвоена 14 января 2010 года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C:\Users\Илиза\Documents\DSC001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571612"/>
            <a:ext cx="4343400" cy="325851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Методическая система учителя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На уроках истории и обществознания используются  педагогические технологии:</a:t>
            </a:r>
          </a:p>
          <a:p>
            <a:pPr>
              <a:buNone/>
            </a:pPr>
            <a:r>
              <a:rPr lang="ru-RU" dirty="0"/>
              <a:t>	</a:t>
            </a:r>
            <a:r>
              <a:rPr lang="ru-RU" dirty="0" smtClean="0">
                <a:solidFill>
                  <a:srgbClr val="FF0000"/>
                </a:solidFill>
              </a:rPr>
              <a:t>ТРАДИЦИОННЫЕ </a:t>
            </a:r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	</a:t>
            </a:r>
            <a:r>
              <a:rPr lang="ru-RU" dirty="0" smtClean="0">
                <a:solidFill>
                  <a:srgbClr val="FF0000"/>
                </a:solidFill>
              </a:rPr>
              <a:t>АКТИВНЫЕ</a:t>
            </a:r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	</a:t>
            </a:r>
            <a:r>
              <a:rPr lang="ru-RU" dirty="0" smtClean="0">
                <a:solidFill>
                  <a:srgbClr val="FF0000"/>
                </a:solidFill>
              </a:rPr>
              <a:t>ИНТЕРАКТИВНЫЕ </a:t>
            </a:r>
          </a:p>
          <a:p>
            <a:pPr>
              <a:buNone/>
            </a:pPr>
            <a:r>
              <a:rPr lang="ru-RU" dirty="0">
                <a:solidFill>
                  <a:srgbClr val="FF0000"/>
                </a:solidFill>
              </a:rPr>
              <a:t>	</a:t>
            </a:r>
            <a:r>
              <a:rPr lang="ru-RU" dirty="0" smtClean="0">
                <a:solidFill>
                  <a:srgbClr val="FF0000"/>
                </a:solidFill>
              </a:rPr>
              <a:t>ИНФОРМАЦИОННЫЕ (компьютерные)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	РАЗНОУРОВНЕВОЕ ОБУЧЕНИЕ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Интерактивные методы:</a:t>
            </a:r>
            <a:endParaRPr lang="ru-RU" dirty="0"/>
          </a:p>
        </p:txBody>
      </p:sp>
      <p:pic>
        <p:nvPicPr>
          <p:cNvPr id="3074" name="Picture 2" descr="E:\100OLYMP\P902013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953000" y="1571612"/>
            <a:ext cx="4191000" cy="314325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0034" y="1600200"/>
            <a:ext cx="8491566" cy="4724400"/>
          </a:xfrm>
        </p:spPr>
        <p:txBody>
          <a:bodyPr>
            <a:normAutofit/>
          </a:bodyPr>
          <a:lstStyle/>
          <a:p>
            <a:endParaRPr lang="ru-RU" sz="1600" dirty="0" smtClean="0"/>
          </a:p>
          <a:p>
            <a:pPr>
              <a:buNone/>
            </a:pPr>
            <a:r>
              <a:rPr lang="ru-RU" sz="2000" dirty="0" smtClean="0"/>
              <a:t>Виды:</a:t>
            </a:r>
          </a:p>
          <a:p>
            <a:pPr>
              <a:buFontTx/>
              <a:buChar char="-"/>
            </a:pPr>
            <a:r>
              <a:rPr lang="ru-RU" sz="2000" dirty="0" smtClean="0"/>
              <a:t>проблемно-познавательная </a:t>
            </a:r>
          </a:p>
          <a:p>
            <a:pPr>
              <a:buNone/>
            </a:pPr>
            <a:r>
              <a:rPr lang="ru-RU" sz="2000" dirty="0" smtClean="0"/>
              <a:t>    деятельность;</a:t>
            </a:r>
          </a:p>
          <a:p>
            <a:pPr>
              <a:buFontTx/>
              <a:buChar char="-"/>
            </a:pPr>
            <a:r>
              <a:rPr lang="ru-RU" sz="2000" dirty="0" smtClean="0"/>
              <a:t>ролевые игры;</a:t>
            </a:r>
          </a:p>
          <a:p>
            <a:pPr>
              <a:buFontTx/>
              <a:buChar char="-"/>
            </a:pPr>
            <a:r>
              <a:rPr lang="ru-RU" sz="2000" dirty="0" smtClean="0"/>
              <a:t>создание ситуации выбора;</a:t>
            </a:r>
          </a:p>
          <a:p>
            <a:pPr>
              <a:buNone/>
            </a:pPr>
            <a:r>
              <a:rPr lang="ru-RU" sz="2000" dirty="0" smtClean="0"/>
              <a:t>-	моделирование жизненных ситуаций;</a:t>
            </a:r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Задачи в группе:</a:t>
            </a:r>
          </a:p>
          <a:p>
            <a:r>
              <a:rPr lang="ru-RU" sz="2000" dirty="0" smtClean="0"/>
              <a:t>Коммуникативно-развивающая;</a:t>
            </a:r>
          </a:p>
          <a:p>
            <a:r>
              <a:rPr lang="ru-RU" sz="2000" dirty="0" smtClean="0"/>
              <a:t>Социально-ориентационная;</a:t>
            </a:r>
          </a:p>
          <a:p>
            <a:r>
              <a:rPr lang="ru-RU" sz="2000" dirty="0" smtClean="0"/>
              <a:t>Индивидуализация педагогического взаимодействия.</a:t>
            </a:r>
          </a:p>
          <a:p>
            <a:pPr>
              <a:buNone/>
            </a:pPr>
            <a:r>
              <a:rPr lang="ru-RU" sz="2000" dirty="0" smtClean="0"/>
              <a:t>	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 технологии: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643050"/>
            <a:ext cx="4191000" cy="47244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ПРЕДПОЛАГАЮТ ПЕРЕДАЧУ ИНФОРМАЦИИ ЧЕРЕЗ ТЕХНИЧЕСКИЕ СРЕДСТВА СВЯЗИ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	ПРЕЗЕНТАЦИИ;</a:t>
            </a:r>
          </a:p>
          <a:p>
            <a:pPr>
              <a:buFont typeface="Arial" charset="0"/>
              <a:buChar char="•"/>
            </a:pPr>
            <a:r>
              <a:rPr lang="ru-RU" dirty="0" smtClean="0"/>
              <a:t>ВИДЕОРОЛИКИ;</a:t>
            </a:r>
          </a:p>
          <a:p>
            <a:pPr>
              <a:buFont typeface="Arial" charset="0"/>
              <a:buChar char="•"/>
            </a:pPr>
            <a:r>
              <a:rPr lang="ru-RU" dirty="0" smtClean="0"/>
              <a:t>АУДИОЗАПИСИ</a:t>
            </a:r>
          </a:p>
          <a:p>
            <a:pPr>
              <a:buFont typeface="Arial" charset="0"/>
              <a:buChar char="•"/>
            </a:pPr>
            <a:r>
              <a:rPr lang="ru-RU" dirty="0" smtClean="0"/>
              <a:t>На уроках активно используются ЦОР и ЭОР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E:\100OLYMP\P82101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48250" y="1600200"/>
            <a:ext cx="3381402" cy="4508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 idx="4294967295"/>
          </p:nvPr>
        </p:nvSpPr>
        <p:spPr>
          <a:xfrm>
            <a:off x="685800" y="4852988"/>
            <a:ext cx="8458200" cy="1222375"/>
          </a:xfrm>
        </p:spPr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Мое профессиональное кредо: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5">
              <a:buNone/>
            </a:pPr>
            <a:r>
              <a:rPr lang="ru-RU" sz="2800" dirty="0" smtClean="0"/>
              <a:t>    «Скажи мне и я забуду. </a:t>
            </a:r>
          </a:p>
          <a:p>
            <a:pPr lvl="5">
              <a:buNone/>
            </a:pPr>
            <a:r>
              <a:rPr lang="ru-RU" sz="2800" dirty="0" smtClean="0"/>
              <a:t>   Покажи мне и я запомню. </a:t>
            </a:r>
          </a:p>
          <a:p>
            <a:pPr lvl="5">
              <a:buNone/>
            </a:pPr>
            <a:r>
              <a:rPr lang="ru-RU" sz="2800" dirty="0" smtClean="0"/>
              <a:t>   Позволь мне сделать и это станет          моим навсегда»</a:t>
            </a:r>
          </a:p>
          <a:p>
            <a:pPr lvl="5">
              <a:buNone/>
            </a:pPr>
            <a:r>
              <a:rPr lang="ru-RU" sz="2800" dirty="0" smtClean="0"/>
              <a:t>			Китайская народная мудрость</a:t>
            </a:r>
            <a:endParaRPr lang="ru-RU" sz="2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413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Положительная динамика качества образования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1397000"/>
          <a:ext cx="8286808" cy="5710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2"/>
                <a:gridCol w="2071702"/>
                <a:gridCol w="2071702"/>
                <a:gridCol w="2071702"/>
              </a:tblGrid>
              <a:tr h="960430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Качество обучения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(% обучающихся  на «4» и «5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Успеваемость (%)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3818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Calibri"/>
                          <a:cs typeface="Times New Roman"/>
                        </a:rPr>
                        <a:t>2008/2009 годы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Calibri"/>
                          <a:cs typeface="Times New Roman"/>
                        </a:rPr>
                        <a:t>58%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3818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Calibri"/>
                          <a:cs typeface="Times New Roman"/>
                        </a:rPr>
                        <a:t>2009/2010 годы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Calibri"/>
                          <a:cs typeface="Times New Roman"/>
                        </a:rPr>
                        <a:t>История 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Calibri"/>
                          <a:cs typeface="Times New Roman"/>
                        </a:rPr>
                        <a:t>60,5%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3818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Calibri"/>
                          <a:cs typeface="Times New Roman"/>
                        </a:rPr>
                        <a:t>2010/2011 годы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Calibri"/>
                          <a:cs typeface="Times New Roman"/>
                        </a:rPr>
                        <a:t>История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Calibri"/>
                          <a:cs typeface="Times New Roman"/>
                        </a:rPr>
                        <a:t>62%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4357686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i="1" dirty="0" smtClean="0"/>
              <a:t> </a:t>
            </a:r>
            <a:r>
              <a:rPr lang="ru-RU" sz="3600" dirty="0" smtClean="0"/>
              <a:t> Результаты сдачи ЕГЭ по обществознанию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 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0034" y="1714488"/>
          <a:ext cx="8286810" cy="4929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362"/>
                <a:gridCol w="1657362"/>
                <a:gridCol w="1657362"/>
                <a:gridCol w="1657362"/>
                <a:gridCol w="1657362"/>
              </a:tblGrid>
              <a:tr h="3033367">
                <a:tc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Численность участников ЕГЭ, ЕРЭ (</a:t>
                      </a: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чел.,%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от общей численности выпускников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Численность участников ЕГЭ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, подтвердивших годовые оценки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Численность участников, не  справившихся с </a:t>
                      </a: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ЕГЭ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195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2009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Calibri"/>
                          <a:cs typeface="Times New Roman"/>
                        </a:rPr>
                        <a:t> 17 чел./34%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Calibri"/>
                          <a:cs typeface="Times New Roman"/>
                        </a:rPr>
                        <a:t>16чел./88%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Calibri"/>
                          <a:cs typeface="Times New Roman"/>
                        </a:rPr>
                        <a:t>0 чел./0%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195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2010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Calibri"/>
                          <a:cs typeface="Times New Roman"/>
                        </a:rPr>
                        <a:t>18 чел./39%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Calibri"/>
                          <a:cs typeface="Times New Roman"/>
                        </a:rPr>
                        <a:t>16чел./88%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Calibri"/>
                          <a:cs typeface="Times New Roman"/>
                        </a:rPr>
                        <a:t>0чел./0%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Calibri"/>
                          <a:cs typeface="Times New Roman"/>
                        </a:rPr>
                        <a:t>53,8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195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2011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Calibri"/>
                          <a:cs typeface="Times New Roman"/>
                        </a:rPr>
                        <a:t>17 чел./</a:t>
                      </a:r>
                      <a:r>
                        <a:rPr lang="ru-RU" sz="1800" b="1" i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i="1">
                          <a:latin typeface="Times New Roman"/>
                          <a:ea typeface="Calibri"/>
                          <a:cs typeface="Times New Roman"/>
                        </a:rPr>
                        <a:t>42%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Calibri"/>
                          <a:cs typeface="Times New Roman"/>
                        </a:rPr>
                        <a:t>17чел./100%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Calibri"/>
                          <a:cs typeface="Times New Roman"/>
                        </a:rPr>
                        <a:t>0чел./0%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Calibri"/>
                          <a:cs typeface="Times New Roman"/>
                        </a:rPr>
                        <a:t>56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214810" y="392906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Результаты республиканского тестирования учащихся 4, 6, 8, 10 классов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6" y="1571612"/>
          <a:ext cx="7770862" cy="4594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444"/>
                <a:gridCol w="960444"/>
                <a:gridCol w="960444"/>
                <a:gridCol w="960444"/>
                <a:gridCol w="1047754"/>
                <a:gridCol w="960444"/>
                <a:gridCol w="960444"/>
                <a:gridCol w="960444"/>
              </a:tblGrid>
              <a:tr h="1125149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Численность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Качество знаний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Успевае мость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marR="201295" algn="ctr"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Calibri"/>
                          <a:ea typeface="Calibri"/>
                          <a:cs typeface="Times New Roman"/>
                        </a:rPr>
                        <a:t>Ср.%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25149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2011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93%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89%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83%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25149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история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38/100%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61,5%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66%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25149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обществознание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Calibri"/>
                          <a:cs typeface="Times New Roman"/>
                        </a:rPr>
                        <a:t>38/100%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60%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Calibri"/>
                          <a:cs typeface="Times New Roman"/>
                        </a:rPr>
                        <a:t>64%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в грантах в рамках реализации Стратегии развития образования Республики Татарстан на 2010-2015 </a:t>
            </a:r>
            <a:r>
              <a:rPr lang="ru-RU" dirty="0" err="1" smtClean="0"/>
              <a:t>гг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Победитель гранта «Наш лучший учитель», учрежденного  Министерством образования и науки Республики Татарстан в 2011 году.</a:t>
            </a:r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участия</a:t>
            </a:r>
            <a:r>
              <a:rPr lang="ru-RU" sz="4000" dirty="0" smtClean="0"/>
              <a:t> в конкурсах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Участница </a:t>
            </a:r>
            <a:r>
              <a:rPr lang="en-US" i="1" dirty="0" smtClean="0"/>
              <a:t>XI </a:t>
            </a:r>
            <a:r>
              <a:rPr lang="ru-RU" i="1" dirty="0" smtClean="0"/>
              <a:t>профессионального конкурса «Учитель года - 2011»</a:t>
            </a:r>
            <a:r>
              <a:rPr lang="ru-RU" sz="2800" i="1" dirty="0" smtClean="0"/>
              <a:t>, м</a:t>
            </a:r>
            <a:r>
              <a:rPr lang="ru-RU" i="1" dirty="0" smtClean="0"/>
              <a:t>униципального уровня, победитель в номинации «Личность воспитывает личность» </a:t>
            </a:r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 участия обучающихся в предметных олимпиадах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Призер муниципального этапа Всероссийской очной олимпиады по истории, участница республиканской олимпиады по истории 2009-2011 гг. Ермолаева Ксения</a:t>
            </a:r>
          </a:p>
        </p:txBody>
      </p:sp>
      <p:pic>
        <p:nvPicPr>
          <p:cNvPr id="1026" name="Picture 2" descr="E:\100OLYMP\P82101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768066"/>
            <a:ext cx="3986210" cy="298965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 воспитательной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Классный руководитель 5А класса.</a:t>
            </a:r>
          </a:p>
          <a:p>
            <a:r>
              <a:rPr lang="ru-RU" dirty="0" smtClean="0"/>
              <a:t>Руководитель тимуровского отряда «</a:t>
            </a:r>
            <a:r>
              <a:rPr lang="ru-RU" dirty="0" err="1" smtClean="0"/>
              <a:t>Добрики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3 место в олимпиаде по отечественной истории, организованной «Нижегородским государственным лингвистическим университетом им. Н.А. Добролюбова»</a:t>
            </a:r>
          </a:p>
          <a:p>
            <a:r>
              <a:rPr lang="ru-RU" dirty="0" smtClean="0"/>
              <a:t>3 место в олимпиаде по праву, организованной ИНЭКА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335</TotalTime>
  <Words>379</Words>
  <Application>Microsoft Office PowerPoint</Application>
  <PresentationFormat>Экран (4:3)</PresentationFormat>
  <Paragraphs>127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Зиязетдинова Илиза Миннезагировна,  учитель  истории и обществознания МАОУ «Средняя общеобразовательная школа №56»</vt:lpstr>
      <vt:lpstr>Мое профессиональное кредо:</vt:lpstr>
      <vt:lpstr>Положительная динамика качества образования </vt:lpstr>
      <vt:lpstr>    Результаты сдачи ЕГЭ по обществознанию </vt:lpstr>
      <vt:lpstr>Результаты республиканского тестирования учащихся 4, 6, 8, 10 классов </vt:lpstr>
      <vt:lpstr>Участие в грантах в рамках реализации Стратегии развития образования Республики Татарстан на 2010-2015 гг</vt:lpstr>
      <vt:lpstr>Результаты участия в конкурсах</vt:lpstr>
      <vt:lpstr>Результаты участия обучающихся в предметных олимпиадах</vt:lpstr>
      <vt:lpstr>Результаты воспитательной деятельности</vt:lpstr>
      <vt:lpstr>Методическая система учителя</vt:lpstr>
      <vt:lpstr>Интерактивные методы:</vt:lpstr>
      <vt:lpstr>Информационные  технологии: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Илиза</dc:creator>
  <cp:lastModifiedBy>user</cp:lastModifiedBy>
  <cp:revision>39</cp:revision>
  <dcterms:created xsi:type="dcterms:W3CDTF">2012-03-17T10:41:56Z</dcterms:created>
  <dcterms:modified xsi:type="dcterms:W3CDTF">2012-03-29T06:04:11Z</dcterms:modified>
</cp:coreProperties>
</file>